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1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80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87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7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85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2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5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72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0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58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34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FEC1-50DD-48CC-9ED9-59324C71B806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07D2-CF4D-495E-B8DB-CC1B453EC5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27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98D7A9E-7026-46A0-A696-89168B1D0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04" y="240254"/>
            <a:ext cx="4987263" cy="63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844048" eaLnBrk="1" fontAlgn="base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300" b="1" kern="0" dirty="0">
                <a:solidFill>
                  <a:srgbClr val="002060"/>
                </a:solidFill>
                <a:latin typeface="Georgia" panose="02040502050405020303" pitchFamily="18" charset="0"/>
              </a:rPr>
              <a:t>СТАВРОПОЛЬСКАЯ КРАЕВАЯ ОРГАНИЗАЦИЯ </a:t>
            </a:r>
          </a:p>
          <a:p>
            <a:pPr algn="ctr" defTabSz="844048" eaLnBrk="1" fontAlgn="base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300" b="1" kern="0" dirty="0">
                <a:solidFill>
                  <a:srgbClr val="002060"/>
                </a:solidFill>
                <a:latin typeface="Georgia" panose="02040502050405020303" pitchFamily="18" charset="0"/>
              </a:rPr>
              <a:t>ОБЩЕРОССИЙСКОГО ПРОФСОЮЗА ОБРАЗОВАНИЯ</a:t>
            </a:r>
          </a:p>
        </p:txBody>
      </p:sp>
      <p:pic>
        <p:nvPicPr>
          <p:cNvPr id="24" name="Рисунок 23" descr="2021 - ГОД СПОРТА. ЗДОРОВЬЯ. ДОЛГОЛЕТИЯ.">
            <a:extLst>
              <a:ext uri="{FF2B5EF4-FFF2-40B4-BE49-F238E27FC236}">
                <a16:creationId xmlns:a16="http://schemas.microsoft.com/office/drawing/2014/main" id="{9AA594AF-E106-48BF-B8A0-2B5C7EAA5BF8}"/>
              </a:ext>
            </a:extLst>
          </p:cNvPr>
          <p:cNvPicPr/>
          <p:nvPr/>
        </p:nvPicPr>
        <p:blipFill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4" y="240254"/>
            <a:ext cx="1066524" cy="80449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770B184-1295-4EAF-9F0B-D6BFD19495CF}"/>
              </a:ext>
            </a:extLst>
          </p:cNvPr>
          <p:cNvSpPr txBox="1"/>
          <p:nvPr/>
        </p:nvSpPr>
        <p:spPr>
          <a:xfrm>
            <a:off x="1452098" y="4715592"/>
            <a:ext cx="42975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0215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Профсоюз использует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единую символику (флаг, эмблему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описание которой содержится в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главе 11 Устава Профсоюза.</a:t>
            </a:r>
          </a:p>
        </p:txBody>
      </p:sp>
      <p:pic>
        <p:nvPicPr>
          <p:cNvPr id="37" name="Рисунок 1" descr="flag_profsouz_new_mini_001">
            <a:extLst>
              <a:ext uri="{FF2B5EF4-FFF2-40B4-BE49-F238E27FC236}">
                <a16:creationId xmlns:a16="http://schemas.microsoft.com/office/drawing/2014/main" id="{DA5A05F4-D0F7-42DE-921D-05BD394A8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16" y="4876870"/>
            <a:ext cx="1172719" cy="75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Рисунок 5" descr="logo_profsouz_new_mini_001.jpg">
            <a:extLst>
              <a:ext uri="{FF2B5EF4-FFF2-40B4-BE49-F238E27FC236}">
                <a16:creationId xmlns:a16="http://schemas.microsoft.com/office/drawing/2014/main" id="{74D7679D-39BD-4AA2-96B4-F96309E3CD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48" y="4727817"/>
            <a:ext cx="729026" cy="75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BA892E7-BEC0-470E-B442-683BB0092742}"/>
              </a:ext>
            </a:extLst>
          </p:cNvPr>
          <p:cNvSpPr/>
          <p:nvPr/>
        </p:nvSpPr>
        <p:spPr>
          <a:xfrm>
            <a:off x="219574" y="928040"/>
            <a:ext cx="64008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Официальные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 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наименования Профсоюза  </a:t>
            </a:r>
          </a:p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(п.2 ст.1 Устава Профсоюза):</a:t>
            </a:r>
            <a:r>
              <a:rPr kumimoji="0" 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i="1" kern="0" dirty="0">
                <a:solidFill>
                  <a:srgbClr val="4472C4">
                    <a:lumMod val="75000"/>
                  </a:srgbClr>
                </a:solidFill>
              </a:rPr>
              <a:t>п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</a:rPr>
              <a:t>олное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</a:rPr>
              <a:t>: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</a:rPr>
              <a:t>Профессиональный союз работников народного образования и науки Российской Федерации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</a:rPr>
              <a:t>сокращенное: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</a:rPr>
              <a:t>Общероссийский Профсоюз образования</a:t>
            </a:r>
          </a:p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Официальные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наименования краевой организации Профсоюза:</a:t>
            </a:r>
            <a:r>
              <a:rPr kumimoji="0" lang="ru-RU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полное: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Ставропольская краевая организация </a:t>
            </a:r>
          </a:p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Профессионального союза работников народного образования и науки Российской Федерации </a:t>
            </a:r>
          </a:p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сокращенное: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Ставропольская краевая организация Общероссийского Профсоюза образования</a:t>
            </a:r>
          </a:p>
          <a:p>
            <a:pPr marL="0" marR="0" lvl="0" indent="0" algn="just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marL="0" marR="0" lvl="0" indent="0" algn="ctr" defTabSz="914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Только такие наименования Профсоюза могут употребляться в наименованиях и на бланках организаций всех уровней организационной структуры Профсоюза </a:t>
            </a:r>
            <a:r>
              <a:rPr kumimoji="0" lang="ru-RU" sz="1500" b="1" i="1" u="sng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без сокращений и без изъятий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6EE430-5B3D-4D9F-B317-C1EC2A26BE52}"/>
              </a:ext>
            </a:extLst>
          </p:cNvPr>
          <p:cNvSpPr txBox="1"/>
          <p:nvPr/>
        </p:nvSpPr>
        <p:spPr>
          <a:xfrm>
            <a:off x="-480410" y="5839935"/>
            <a:ext cx="7557243" cy="49460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 defTabSz="914330"/>
            <a:r>
              <a:rPr lang="ru-RU" sz="1400" b="1" dirty="0">
                <a:solidFill>
                  <a:srgbClr val="C00000"/>
                </a:solidFill>
                <a:latin typeface="Georgia" pitchFamily="18" charset="0"/>
              </a:rPr>
              <a:t>ПОРЯДОК РАБОТЫ ПРОФСОЮЗНЫХ ОРГАНОВ </a:t>
            </a:r>
          </a:p>
          <a:p>
            <a:pPr algn="ctr" defTabSz="914330"/>
            <a:r>
              <a:rPr lang="ru-RU" sz="1400" b="1" dirty="0">
                <a:solidFill>
                  <a:srgbClr val="C00000"/>
                </a:solidFill>
                <a:latin typeface="Georgia" pitchFamily="18" charset="0"/>
              </a:rPr>
              <a:t>(ст. 16 Устава Профсоюза)</a:t>
            </a:r>
          </a:p>
        </p:txBody>
      </p:sp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7C9FAEF2-B268-4416-95AB-EF3DBDDC7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48925"/>
              </p:ext>
            </p:extLst>
          </p:nvPr>
        </p:nvGraphicFramePr>
        <p:xfrm>
          <a:off x="219575" y="6336024"/>
          <a:ext cx="6400799" cy="3462793"/>
        </p:xfrm>
        <a:graphic>
          <a:graphicData uri="http://schemas.openxmlformats.org/drawingml/2006/table">
            <a:tbl>
              <a:tblPr firstRow="1" bandRow="1"/>
              <a:tblGrid>
                <a:gridCol w="1873705">
                  <a:extLst>
                    <a:ext uri="{9D8B030D-6E8A-4147-A177-3AD203B41FA5}">
                      <a16:colId xmlns:a16="http://schemas.microsoft.com/office/drawing/2014/main" val="299608973"/>
                    </a:ext>
                  </a:extLst>
                </a:gridCol>
                <a:gridCol w="1259663">
                  <a:extLst>
                    <a:ext uri="{9D8B030D-6E8A-4147-A177-3AD203B41FA5}">
                      <a16:colId xmlns:a16="http://schemas.microsoft.com/office/drawing/2014/main" val="3336753321"/>
                    </a:ext>
                  </a:extLst>
                </a:gridCol>
                <a:gridCol w="1044455">
                  <a:extLst>
                    <a:ext uri="{9D8B030D-6E8A-4147-A177-3AD203B41FA5}">
                      <a16:colId xmlns:a16="http://schemas.microsoft.com/office/drawing/2014/main" val="1600877277"/>
                    </a:ext>
                  </a:extLst>
                </a:gridCol>
                <a:gridCol w="261946">
                  <a:extLst>
                    <a:ext uri="{9D8B030D-6E8A-4147-A177-3AD203B41FA5}">
                      <a16:colId xmlns:a16="http://schemas.microsoft.com/office/drawing/2014/main" val="1372366423"/>
                    </a:ext>
                  </a:extLst>
                </a:gridCol>
                <a:gridCol w="1168835">
                  <a:extLst>
                    <a:ext uri="{9D8B030D-6E8A-4147-A177-3AD203B41FA5}">
                      <a16:colId xmlns:a16="http://schemas.microsoft.com/office/drawing/2014/main" val="913907097"/>
                    </a:ext>
                  </a:extLst>
                </a:gridCol>
                <a:gridCol w="792195">
                  <a:extLst>
                    <a:ext uri="{9D8B030D-6E8A-4147-A177-3AD203B41FA5}">
                      <a16:colId xmlns:a16="http://schemas.microsoft.com/office/drawing/2014/main" val="3535025265"/>
                    </a:ext>
                  </a:extLst>
                </a:gridCol>
              </a:tblGrid>
              <a:tr h="42948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Georgia" panose="02040502050405020303" pitchFamily="18" charset="0"/>
                        </a:rPr>
                        <a:t>Конференция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Georgia" panose="02040502050405020303" pitchFamily="18" charset="0"/>
                        </a:rPr>
                        <a:t>Собрание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Georgia" panose="02040502050405020303" pitchFamily="18" charset="0"/>
                        </a:rPr>
                        <a:t>Профком</a:t>
                      </a:r>
                    </a:p>
                    <a:p>
                      <a:pPr algn="ctr"/>
                      <a:endParaRPr lang="ru-RU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Профком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Georgia" panose="02040502050405020303" pitchFamily="18" charset="0"/>
                        </a:rPr>
                        <a:t>КРК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82299"/>
                  </a:ext>
                </a:extLst>
              </a:tr>
              <a:tr h="54333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100" dirty="0">
                        <a:latin typeface="Georgia" panose="02040502050405020303" pitchFamily="18" charset="0"/>
                      </a:endParaRPr>
                    </a:p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ПРАВОМОЧНОСТЬ ЗАСЕДАНИЯ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100" dirty="0">
                        <a:latin typeface="Georgia" panose="02040502050405020303" pitchFamily="18" charset="0"/>
                      </a:endParaRPr>
                    </a:p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не менее 2/3 делегатов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не менее половины ЧП, состоящих на учете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Georgia" panose="02040502050405020303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latin typeface="Georgia" panose="02040502050405020303" pitchFamily="18" charset="0"/>
                        </a:rPr>
                        <a:t>более половины членов выборного органа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100" dirty="0">
                        <a:latin typeface="Georgia" panose="02040502050405020303" pitchFamily="18" charset="0"/>
                      </a:endParaRPr>
                    </a:p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более половины членов выборного органа</a:t>
                      </a:r>
                      <a:endParaRPr lang="ru-RU" sz="1100" dirty="0"/>
                    </a:p>
                  </a:txBody>
                  <a:tcP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34500834"/>
                  </a:ext>
                </a:extLst>
              </a:tr>
              <a:tr h="57183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РЕШЕНИЯ по вопросам ИСКЛЮЧИТЕЛЬНОЙ   компетенции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КВАЛИФИЦИРОВАННОЕ БОЛЬШИНСТВО (</a:t>
                      </a:r>
                      <a:r>
                        <a:rPr lang="ru-RU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Georgia" panose="02040502050405020303" pitchFamily="18" charset="0"/>
                        </a:rPr>
                        <a:t>52%</a:t>
                      </a:r>
                      <a:r>
                        <a:rPr lang="ru-RU" sz="1100" dirty="0">
                          <a:latin typeface="Georgia" panose="02040502050405020303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при наличии кворума</a:t>
                      </a:r>
                    </a:p>
                  </a:txBody>
                  <a:tcPr>
                    <a:lnL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Georgia" panose="02040502050405020303" pitchFamily="18" charset="0"/>
                        </a:rPr>
                        <a:t>БОЛЬШИНСТВОМ голосов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Georgia" panose="02040502050405020303" pitchFamily="18" charset="0"/>
                        </a:rPr>
                        <a:t>при наличии кворума</a:t>
                      </a:r>
                    </a:p>
                    <a:p>
                      <a:pPr algn="ctr"/>
                      <a:endParaRPr lang="ru-RU" sz="11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85558464"/>
                  </a:ext>
                </a:extLst>
              </a:tr>
              <a:tr h="33284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ДРУГИЕ РЕШЕНИЯ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БОЛЬШИНСТВОМ голосов при наличии кворума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3845251"/>
                  </a:ext>
                </a:extLst>
              </a:tr>
              <a:tr h="66107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ФОРМА заседания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ОЧНАЯ  (в случае необходимости – </a:t>
                      </a:r>
                    </a:p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с использованием информационно-коммуникационных технологий)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3642047"/>
                  </a:ext>
                </a:extLst>
              </a:tr>
              <a:tr h="51013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latin typeface="Georgia" panose="02040502050405020303" pitchFamily="18" charset="0"/>
                        </a:rPr>
                        <a:t>ОФОРМЛЕНИЕ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100" b="1" dirty="0">
                          <a:latin typeface="Georgia" panose="02040502050405020303" pitchFamily="18" charset="0"/>
                        </a:rPr>
                        <a:t>ПРОТОКОЛИРУЮТСЯ</a:t>
                      </a:r>
                    </a:p>
                    <a:p>
                      <a:pPr algn="ctr"/>
                      <a:r>
                        <a:rPr lang="ru-RU" sz="1100" b="1" dirty="0">
                          <a:latin typeface="Georgia" panose="02040502050405020303" pitchFamily="18" charset="0"/>
                        </a:rPr>
                        <a:t>Срок хранения протоколов – 5 лет с последующей передачей в архив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3777662"/>
                  </a:ext>
                </a:extLst>
              </a:tr>
            </a:tbl>
          </a:graphicData>
        </a:graphic>
      </p:graphicFrame>
      <p:pic>
        <p:nvPicPr>
          <p:cNvPr id="16" name="Рисунок 15" descr="Собрание">
            <a:extLst>
              <a:ext uri="{FF2B5EF4-FFF2-40B4-BE49-F238E27FC236}">
                <a16:creationId xmlns:a16="http://schemas.microsoft.com/office/drawing/2014/main" id="{E87B96E3-448A-4765-B42D-54B73C70468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83775" y="6243013"/>
            <a:ext cx="599859" cy="59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780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110</Words>
  <Application>Microsoft Office PowerPoint</Application>
  <PresentationFormat>Лист A4 (210x297 мм)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Кисличкина</dc:creator>
  <cp:lastModifiedBy>User</cp:lastModifiedBy>
  <cp:revision>10</cp:revision>
  <dcterms:created xsi:type="dcterms:W3CDTF">2021-12-07T20:31:10Z</dcterms:created>
  <dcterms:modified xsi:type="dcterms:W3CDTF">2021-12-13T08:55:50Z</dcterms:modified>
</cp:coreProperties>
</file>