
<file path=[Content_Types].xml><?xml version="1.0" encoding="utf-8"?>
<Types xmlns="http://schemas.openxmlformats.org/package/2006/content-types">
  <Default Extension="png" ContentType="image/png"/>
  <Default Extension="svg" ContentType="image/svg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3" r:id="rId1"/>
  </p:sldMasterIdLst>
  <p:sldIdLst>
    <p:sldId id="256" r:id="rId2"/>
  </p:sldIdLst>
  <p:sldSz cx="6858000" cy="9906000" type="A4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3084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FEC1-50DD-48CC-9ED9-59324C71B806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7D2-CF4D-495E-B8DB-CC1B453E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72112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FEC1-50DD-48CC-9ED9-59324C71B806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7D2-CF4D-495E-B8DB-CC1B453E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8980365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FEC1-50DD-48CC-9ED9-59324C71B806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7D2-CF4D-495E-B8DB-CC1B453E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228711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FEC1-50DD-48CC-9ED9-59324C71B806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7D2-CF4D-495E-B8DB-CC1B453E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6170361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FEC1-50DD-48CC-9ED9-59324C71B806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7D2-CF4D-495E-B8DB-CC1B453E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52850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FEC1-50DD-48CC-9ED9-59324C71B806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7D2-CF4D-495E-B8DB-CC1B453E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908247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FEC1-50DD-48CC-9ED9-59324C71B806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7D2-CF4D-495E-B8DB-CC1B453E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78516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FEC1-50DD-48CC-9ED9-59324C71B806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7D2-CF4D-495E-B8DB-CC1B453E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417258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FEC1-50DD-48CC-9ED9-59324C71B806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7D2-CF4D-495E-B8DB-CC1B453E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934073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FEC1-50DD-48CC-9ED9-59324C71B806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7D2-CF4D-495E-B8DB-CC1B453E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6258744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7F4FEC1-50DD-48CC-9ED9-59324C71B806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71F07D2-CF4D-495E-B8DB-CC1B453E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203448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7F4FEC1-50DD-48CC-9ED9-59324C71B806}" type="datetimeFigureOut">
              <a:rPr lang="ru-RU" smtClean="0"/>
              <a:t>13.12.2021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1F07D2-CF4D-495E-B8DB-CC1B453EC578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92729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sv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>
            <a:extLst>
              <a:ext uri="{FF2B5EF4-FFF2-40B4-BE49-F238E27FC236}">
                <a16:creationId xmlns:a16="http://schemas.microsoft.com/office/drawing/2014/main" id="{F98D7A9E-7026-46A0-A696-89168B1D0701}"/>
              </a:ext>
            </a:extLst>
          </p:cNvPr>
          <p:cNvSpPr>
            <a:spLocks noChangeArrowheads="1"/>
          </p:cNvSpPr>
          <p:nvPr/>
        </p:nvSpPr>
        <p:spPr bwMode="auto">
          <a:xfrm>
            <a:off x="1253404" y="240254"/>
            <a:ext cx="4987263" cy="6324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9pPr>
          </a:lstStyle>
          <a:p>
            <a:pPr algn="ctr" defTabSz="844048" eaLnBrk="1" fontAlgn="base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3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СТАВРОПОЛЬСКАЯ КРАЕВАЯ ОРГАНИЗАЦИЯ </a:t>
            </a:r>
          </a:p>
          <a:p>
            <a:pPr algn="ctr" defTabSz="844048" eaLnBrk="1" fontAlgn="base" hangingPunct="1">
              <a:lnSpc>
                <a:spcPct val="135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ru-RU" altLang="ru-RU" sz="1300" b="1" kern="0" dirty="0">
                <a:solidFill>
                  <a:srgbClr val="002060"/>
                </a:solidFill>
                <a:latin typeface="Georgia" panose="02040502050405020303" pitchFamily="18" charset="0"/>
              </a:rPr>
              <a:t>ОБЩЕРОССИЙСКОГО ПРОФСОЮЗА ОБРАЗОВАНИЯ</a:t>
            </a:r>
          </a:p>
        </p:txBody>
      </p:sp>
      <p:pic>
        <p:nvPicPr>
          <p:cNvPr id="24" name="Рисунок 23" descr="2021 - ГОД СПОРТА. ЗДОРОВЬЯ. ДОЛГОЛЕТИЯ.">
            <a:extLst>
              <a:ext uri="{FF2B5EF4-FFF2-40B4-BE49-F238E27FC236}">
                <a16:creationId xmlns:a16="http://schemas.microsoft.com/office/drawing/2014/main" id="{9AA594AF-E106-48BF-B8A0-2B5C7EAA5BF8}"/>
              </a:ext>
            </a:extLst>
          </p:cNvPr>
          <p:cNvPicPr/>
          <p:nvPr/>
        </p:nvPicPr>
        <p:blipFill>
          <a:blip r:embed="rId2">
            <a:clrChange>
              <a:clrFrom>
                <a:srgbClr val="FEFFFF"/>
              </a:clrFrom>
              <a:clrTo>
                <a:srgbClr val="FEFFFF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9574" y="240254"/>
            <a:ext cx="1066524" cy="804494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TextBox 30">
            <a:extLst>
              <a:ext uri="{FF2B5EF4-FFF2-40B4-BE49-F238E27FC236}">
                <a16:creationId xmlns:a16="http://schemas.microsoft.com/office/drawing/2014/main" id="{1770B184-1295-4EAF-9F0B-D6BFD19495CF}"/>
              </a:ext>
            </a:extLst>
          </p:cNvPr>
          <p:cNvSpPr txBox="1"/>
          <p:nvPr/>
        </p:nvSpPr>
        <p:spPr>
          <a:xfrm>
            <a:off x="1452098" y="4715592"/>
            <a:ext cx="4297596" cy="1077218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lvl="0" indent="450215" algn="just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Профсоюз использует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единую символику (флаг, эмблему</a:t>
            </a:r>
            <a:r>
              <a:rPr kumimoji="0" lang="ru-RU" sz="1600" b="0" i="0" u="none" strike="noStrike" kern="120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), описание которой содержится в </a:t>
            </a:r>
            <a:r>
              <a:rPr kumimoji="0" lang="ru-RU" sz="1600" b="1" i="0" u="none" strike="noStrike" kern="1200" cap="none" spc="0" normalizeH="0" baseline="0" noProof="0" dirty="0">
                <a:ln>
                  <a:noFill/>
                </a:ln>
                <a:solidFill>
                  <a:srgbClr val="5B9BD5">
                    <a:lumMod val="75000"/>
                  </a:srgbClr>
                </a:solidFill>
                <a:effectLst/>
                <a:uLnTx/>
                <a:uFillTx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главе 11 Устава Профсоюза.</a:t>
            </a:r>
          </a:p>
        </p:txBody>
      </p:sp>
      <p:pic>
        <p:nvPicPr>
          <p:cNvPr id="37" name="Рисунок 1" descr="flag_profsouz_new_mini_001">
            <a:extLst>
              <a:ext uri="{FF2B5EF4-FFF2-40B4-BE49-F238E27FC236}">
                <a16:creationId xmlns:a16="http://schemas.microsoft.com/office/drawing/2014/main" id="{DA5A05F4-D0F7-42DE-921D-05BD394A83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7416" y="4876870"/>
            <a:ext cx="1172719" cy="754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8" name="Рисунок 5" descr="logo_profsouz_new_mini_001.jpg">
            <a:extLst>
              <a:ext uri="{FF2B5EF4-FFF2-40B4-BE49-F238E27FC236}">
                <a16:creationId xmlns:a16="http://schemas.microsoft.com/office/drawing/2014/main" id="{74D7679D-39BD-4AA2-96B4-F96309E3CD5D}"/>
              </a:ext>
            </a:extLst>
          </p:cNvPr>
          <p:cNvPicPr>
            <a:picLocks noChangeAspect="1"/>
          </p:cNvPicPr>
          <p:nvPr/>
        </p:nvPicPr>
        <p:blipFill>
          <a:blip r:embed="rId4">
            <a:clrChange>
              <a:clrFrom>
                <a:srgbClr val="FAFAFA"/>
              </a:clrFrom>
              <a:clrTo>
                <a:srgbClr val="FAFAFA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91348" y="4727817"/>
            <a:ext cx="729026" cy="7546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Прямоугольник 19">
            <a:extLst>
              <a:ext uri="{FF2B5EF4-FFF2-40B4-BE49-F238E27FC236}">
                <a16:creationId xmlns:a16="http://schemas.microsoft.com/office/drawing/2014/main" id="{5BA892E7-BEC0-470E-B442-683BB0092742}"/>
              </a:ext>
            </a:extLst>
          </p:cNvPr>
          <p:cNvSpPr/>
          <p:nvPr/>
        </p:nvSpPr>
        <p:spPr>
          <a:xfrm>
            <a:off x="219574" y="928040"/>
            <a:ext cx="6400800" cy="38318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0" marR="0" lvl="0" indent="0" algn="ctr" defTabSz="914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Официальные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 </a:t>
            </a: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наименования Профсоюза  </a:t>
            </a:r>
          </a:p>
          <a:p>
            <a:pPr marL="0" marR="0" lvl="0" indent="0" algn="ctr" defTabSz="914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(п.2 ст.1 Устава Профсоюза):</a:t>
            </a:r>
            <a:r>
              <a:rPr kumimoji="0" lang="ru-RU" sz="20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ru-RU" sz="1600" b="1" i="1" kern="0" dirty="0">
                <a:solidFill>
                  <a:srgbClr val="4472C4">
                    <a:lumMod val="75000"/>
                  </a:srgbClr>
                </a:solidFill>
              </a:rPr>
              <a:t>п</a:t>
            </a:r>
            <a:r>
              <a:rPr kumimoji="0" lang="ru-RU" sz="1600" b="1" i="1" u="none" strike="noStrike" kern="0" cap="none" spc="0" normalizeH="0" baseline="0" noProof="0" dirty="0" err="1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</a:rPr>
              <a:t>олное</a:t>
            </a: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</a:rPr>
              <a:t>: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</a:rPr>
              <a:t>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Профессиональный союз работников народного образования и науки Российской Федерации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 </a:t>
            </a:r>
          </a:p>
          <a:p>
            <a:pPr marL="0" marR="0" lvl="0" indent="0" algn="ctr" defTabSz="914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</a:rPr>
              <a:t>сокращенное: </a:t>
            </a:r>
            <a:r>
              <a:rPr kumimoji="0" lang="ru-RU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</a:rPr>
              <a:t>Общероссийский Профсоюз образования</a:t>
            </a:r>
          </a:p>
          <a:p>
            <a:pPr marL="0" marR="0" lvl="0" indent="0" algn="ctr" defTabSz="914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" b="1" i="0" u="none" strike="noStrike" kern="0" cap="none" spc="0" normalizeH="0" baseline="0" noProof="0" dirty="0">
              <a:ln>
                <a:noFill/>
              </a:ln>
              <a:solidFill>
                <a:srgbClr val="4472C4">
                  <a:lumMod val="50000"/>
                </a:srgbClr>
              </a:solidFill>
              <a:effectLst/>
              <a:uLnTx/>
              <a:uFillTx/>
            </a:endParaRPr>
          </a:p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Официальные </a:t>
            </a:r>
            <a:r>
              <a:rPr kumimoji="0" lang="ru-RU" sz="1600" b="0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 </a:t>
            </a: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наименования краевой организации Профсоюза:</a:t>
            </a:r>
            <a:r>
              <a:rPr kumimoji="0" lang="ru-RU" b="1" i="1" u="none" strike="noStrike" kern="0" cap="none" spc="0" normalizeH="0" baseline="0" noProof="0" dirty="0">
                <a:ln>
                  <a:noFill/>
                </a:ln>
                <a:solidFill>
                  <a:srgbClr val="0070C0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</a:t>
            </a:r>
          </a:p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1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полное: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Ставропольская краевая организация </a:t>
            </a:r>
          </a:p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Профессионального союза работников народного образования и науки Российской Федерации </a:t>
            </a:r>
          </a:p>
          <a:p>
            <a:pPr marL="0" marR="0" lvl="0" indent="0" algn="ctr" defTabSz="91433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800" b="1" i="1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75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сокращенное: </a:t>
            </a:r>
            <a:r>
              <a:rPr kumimoji="0" lang="ru-RU" sz="1600" b="1" i="0" u="none" strike="noStrike" kern="0" cap="none" spc="0" normalizeH="0" baseline="0" noProof="0" dirty="0">
                <a:ln>
                  <a:noFill/>
                </a:ln>
                <a:solidFill>
                  <a:srgbClr val="4472C4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Ставропольская краевая организация Общероссийского Профсоюза образования</a:t>
            </a:r>
          </a:p>
          <a:p>
            <a:pPr marL="0" marR="0" lvl="0" indent="0" algn="just" defTabSz="914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300" b="1" i="1" u="none" strike="noStrike" kern="0" cap="none" spc="0" normalizeH="0" baseline="0" noProof="0" dirty="0">
              <a:ln>
                <a:noFill/>
              </a:ln>
              <a:solidFill>
                <a:srgbClr val="C00000"/>
              </a:solidFill>
              <a:effectLst/>
              <a:uLnTx/>
              <a:uFillTx/>
            </a:endParaRPr>
          </a:p>
          <a:p>
            <a:pPr marL="0" marR="0" lvl="0" indent="0" algn="ctr" defTabSz="91433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1500" b="1" i="1" u="none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Только такие наименования Профсоюза могут употребляться в наименованиях и на бланках организаций всех уровней организационной структуры Профсоюза </a:t>
            </a:r>
            <a:r>
              <a:rPr kumimoji="0" lang="ru-RU" sz="1500" b="1" i="1" u="sng" strike="noStrike" kern="0" cap="none" spc="0" normalizeH="0" baseline="0" noProof="0" dirty="0">
                <a:ln>
                  <a:noFill/>
                </a:ln>
                <a:solidFill>
                  <a:srgbClr val="C00000"/>
                </a:solidFill>
                <a:effectLst/>
                <a:uLnTx/>
                <a:uFillTx/>
              </a:rPr>
              <a:t>без сокращений и без изъятий 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246EE430-5B3D-4D9F-B317-C1EC2A26BE52}"/>
              </a:ext>
            </a:extLst>
          </p:cNvPr>
          <p:cNvSpPr txBox="1"/>
          <p:nvPr/>
        </p:nvSpPr>
        <p:spPr>
          <a:xfrm>
            <a:off x="-480410" y="5839935"/>
            <a:ext cx="7557243" cy="494604"/>
          </a:xfrm>
          <a:prstGeom prst="rect">
            <a:avLst/>
          </a:prstGeom>
          <a:noFill/>
        </p:spPr>
        <p:txBody>
          <a:bodyPr wrap="square" lIns="0" rIns="0" rtlCol="0">
            <a:noAutofit/>
          </a:bodyPr>
          <a:lstStyle/>
          <a:p>
            <a:pPr algn="ctr" defTabSz="914330"/>
            <a:r>
              <a:rPr lang="ru-RU" sz="1400" b="1" dirty="0">
                <a:solidFill>
                  <a:srgbClr val="C00000"/>
                </a:solidFill>
                <a:latin typeface="Georgia" pitchFamily="18" charset="0"/>
              </a:rPr>
              <a:t>ПОРЯДОК РАБОТЫ ПРОФСОЮЗНЫХ ОРГАНОВ </a:t>
            </a:r>
          </a:p>
          <a:p>
            <a:pPr algn="ctr" defTabSz="914330"/>
            <a:r>
              <a:rPr lang="ru-RU" sz="1400" b="1" dirty="0">
                <a:solidFill>
                  <a:srgbClr val="C00000"/>
                </a:solidFill>
                <a:latin typeface="Georgia" pitchFamily="18" charset="0"/>
              </a:rPr>
              <a:t>(ст. 16 Устава Профсоюза)</a:t>
            </a:r>
          </a:p>
        </p:txBody>
      </p:sp>
      <p:graphicFrame>
        <p:nvGraphicFramePr>
          <p:cNvPr id="15" name="Таблица 6">
            <a:extLst>
              <a:ext uri="{FF2B5EF4-FFF2-40B4-BE49-F238E27FC236}">
                <a16:creationId xmlns:a16="http://schemas.microsoft.com/office/drawing/2014/main" id="{7C9FAEF2-B268-4416-95AB-EF3DBDDC7E0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57048925"/>
              </p:ext>
            </p:extLst>
          </p:nvPr>
        </p:nvGraphicFramePr>
        <p:xfrm>
          <a:off x="219575" y="6336024"/>
          <a:ext cx="6400799" cy="3462793"/>
        </p:xfrm>
        <a:graphic>
          <a:graphicData uri="http://schemas.openxmlformats.org/drawingml/2006/table">
            <a:tbl>
              <a:tblPr firstRow="1" bandRow="1"/>
              <a:tblGrid>
                <a:gridCol w="1873705">
                  <a:extLst>
                    <a:ext uri="{9D8B030D-6E8A-4147-A177-3AD203B41FA5}">
                      <a16:colId xmlns:a16="http://schemas.microsoft.com/office/drawing/2014/main" val="299608973"/>
                    </a:ext>
                  </a:extLst>
                </a:gridCol>
                <a:gridCol w="1259663">
                  <a:extLst>
                    <a:ext uri="{9D8B030D-6E8A-4147-A177-3AD203B41FA5}">
                      <a16:colId xmlns:a16="http://schemas.microsoft.com/office/drawing/2014/main" val="3336753321"/>
                    </a:ext>
                  </a:extLst>
                </a:gridCol>
                <a:gridCol w="1044455">
                  <a:extLst>
                    <a:ext uri="{9D8B030D-6E8A-4147-A177-3AD203B41FA5}">
                      <a16:colId xmlns:a16="http://schemas.microsoft.com/office/drawing/2014/main" val="1600877277"/>
                    </a:ext>
                  </a:extLst>
                </a:gridCol>
                <a:gridCol w="261946">
                  <a:extLst>
                    <a:ext uri="{9D8B030D-6E8A-4147-A177-3AD203B41FA5}">
                      <a16:colId xmlns:a16="http://schemas.microsoft.com/office/drawing/2014/main" val="1372366423"/>
                    </a:ext>
                  </a:extLst>
                </a:gridCol>
                <a:gridCol w="1168835">
                  <a:extLst>
                    <a:ext uri="{9D8B030D-6E8A-4147-A177-3AD203B41FA5}">
                      <a16:colId xmlns:a16="http://schemas.microsoft.com/office/drawing/2014/main" val="913907097"/>
                    </a:ext>
                  </a:extLst>
                </a:gridCol>
                <a:gridCol w="792195">
                  <a:extLst>
                    <a:ext uri="{9D8B030D-6E8A-4147-A177-3AD203B41FA5}">
                      <a16:colId xmlns:a16="http://schemas.microsoft.com/office/drawing/2014/main" val="3535025265"/>
                    </a:ext>
                  </a:extLst>
                </a:gridCol>
              </a:tblGrid>
              <a:tr h="42948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6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Georgia" panose="02040502050405020303" pitchFamily="18" charset="0"/>
                        </a:rPr>
                        <a:t>Конференция 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Georgia" panose="02040502050405020303" pitchFamily="18" charset="0"/>
                        </a:rPr>
                        <a:t>Собрание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 hMerge="1"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ru-RU" sz="1400" dirty="0">
                        <a:latin typeface="Georgia" panose="02040502050405020303" pitchFamily="18" charset="0"/>
                      </a:endParaRP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dirty="0">
                          <a:latin typeface="Georgia" panose="02040502050405020303" pitchFamily="18" charset="0"/>
                        </a:rPr>
                        <a:t>Профком</a:t>
                      </a:r>
                    </a:p>
                    <a:p>
                      <a:pPr algn="ctr"/>
                      <a:endParaRPr lang="ru-RU" sz="14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400" b="1" dirty="0">
                          <a:solidFill>
                            <a:schemeClr val="bg1"/>
                          </a:solidFill>
                          <a:latin typeface="Georgia" panose="02040502050405020303" pitchFamily="18" charset="0"/>
                        </a:rPr>
                        <a:t>Профком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400" dirty="0">
                          <a:latin typeface="Georgia" panose="02040502050405020303" pitchFamily="18" charset="0"/>
                        </a:rPr>
                        <a:t>КРК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76682299"/>
                  </a:ext>
                </a:extLst>
              </a:tr>
              <a:tr h="543339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100" dirty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1100" dirty="0">
                          <a:latin typeface="Georgia" panose="02040502050405020303" pitchFamily="18" charset="0"/>
                        </a:rPr>
                        <a:t>ПРАВОМОЧНОСТЬ ЗАСЕДАНИЯ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100" dirty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1100" dirty="0">
                          <a:latin typeface="Georgia" panose="02040502050405020303" pitchFamily="18" charset="0"/>
                        </a:rPr>
                        <a:t>не менее 2/3 делегатов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100" dirty="0">
                          <a:latin typeface="Georgia" panose="02040502050405020303" pitchFamily="18" charset="0"/>
                        </a:rPr>
                        <a:t>не менее половины ЧП, состоящих на учете</a:t>
                      </a: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endParaRPr lang="ru-RU" sz="1400" dirty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1400" dirty="0">
                          <a:latin typeface="Georgia" panose="02040502050405020303" pitchFamily="18" charset="0"/>
                        </a:rPr>
                        <a:t>более половины членов выборного органа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endParaRPr lang="ru-RU" sz="1100" dirty="0">
                        <a:latin typeface="Georgia" panose="02040502050405020303" pitchFamily="18" charset="0"/>
                      </a:endParaRPr>
                    </a:p>
                    <a:p>
                      <a:pPr algn="ctr"/>
                      <a:r>
                        <a:rPr lang="ru-RU" sz="1100" dirty="0">
                          <a:latin typeface="Georgia" panose="02040502050405020303" pitchFamily="18" charset="0"/>
                        </a:rPr>
                        <a:t>более половины членов выборного органа</a:t>
                      </a:r>
                      <a:endParaRPr lang="ru-RU" sz="1100" dirty="0"/>
                    </a:p>
                  </a:txBody>
                  <a:tcPr>
                    <a:lnT w="381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634500834"/>
                  </a:ext>
                </a:extLst>
              </a:tr>
              <a:tr h="571831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100" dirty="0">
                          <a:latin typeface="Georgia" panose="02040502050405020303" pitchFamily="18" charset="0"/>
                        </a:rPr>
                        <a:t>РЕШЕНИЯ по вопросам ИСКЛЮЧИТЕЛЬНОЙ   компетенции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28575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 gridSpan="2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100" dirty="0">
                          <a:latin typeface="Georgia" panose="02040502050405020303" pitchFamily="18" charset="0"/>
                        </a:rPr>
                        <a:t>КВАЛИФИЦИРОВАННОЕ БОЛЬШИНСТВО (</a:t>
                      </a:r>
                      <a:r>
                        <a:rPr lang="ru-RU" sz="1100" b="1" dirty="0">
                          <a:solidFill>
                            <a:schemeClr val="accent2">
                              <a:lumMod val="75000"/>
                            </a:schemeClr>
                          </a:solidFill>
                          <a:latin typeface="Georgia" panose="02040502050405020303" pitchFamily="18" charset="0"/>
                        </a:rPr>
                        <a:t>52%</a:t>
                      </a:r>
                      <a:r>
                        <a:rPr lang="ru-RU" sz="1100" dirty="0">
                          <a:latin typeface="Georgia" panose="02040502050405020303" pitchFamily="18" charset="0"/>
                        </a:rPr>
                        <a:t>)</a:t>
                      </a:r>
                    </a:p>
                    <a:p>
                      <a:pPr algn="ctr"/>
                      <a:r>
                        <a:rPr lang="ru-RU" sz="1100" dirty="0">
                          <a:latin typeface="Georgia" panose="02040502050405020303" pitchFamily="18" charset="0"/>
                        </a:rPr>
                        <a:t>при наличии кворума</a:t>
                      </a:r>
                    </a:p>
                  </a:txBody>
                  <a:tcPr>
                    <a:lnL w="28575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gridSpan="3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Georgia" panose="02040502050405020303" pitchFamily="18" charset="0"/>
                        </a:rPr>
                        <a:t>БОЛЬШИНСТВОМ голосов </a:t>
                      </a:r>
                    </a:p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ru-RU" sz="1100" dirty="0">
                          <a:latin typeface="Georgia" panose="02040502050405020303" pitchFamily="18" charset="0"/>
                        </a:rPr>
                        <a:t>при наличии кворума</a:t>
                      </a:r>
                    </a:p>
                    <a:p>
                      <a:pPr algn="ctr"/>
                      <a:endParaRPr lang="ru-RU" sz="11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28575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2385558464"/>
                  </a:ext>
                </a:extLst>
              </a:tr>
              <a:tr h="332843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100" dirty="0">
                          <a:latin typeface="Georgia" panose="02040502050405020303" pitchFamily="18" charset="0"/>
                        </a:rPr>
                        <a:t>ДРУГИЕ РЕШЕНИЯ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100" dirty="0">
                          <a:latin typeface="Georgia" panose="02040502050405020303" pitchFamily="18" charset="0"/>
                        </a:rPr>
                        <a:t>БОЛЬШИНСТВОМ голосов при наличии кворума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28575" cap="flat" cmpd="sng" algn="ctr">
                      <a:solidFill>
                        <a:srgbClr val="ED7D3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Georgia" panose="02040502050405020303" pitchFamily="18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/>
                      <a:endParaRPr lang="ru-RU" sz="1600" dirty="0">
                        <a:latin typeface="Georgia" panose="02040502050405020303" pitchFamily="18" charset="0"/>
                      </a:endParaRPr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793845251"/>
                  </a:ext>
                </a:extLst>
              </a:tr>
              <a:tr h="661070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100" dirty="0">
                          <a:latin typeface="Georgia" panose="02040502050405020303" pitchFamily="18" charset="0"/>
                        </a:rPr>
                        <a:t>ФОРМА заседания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100" dirty="0">
                          <a:latin typeface="Georgia" panose="02040502050405020303" pitchFamily="18" charset="0"/>
                        </a:rPr>
                        <a:t>ОЧНАЯ  (в случае необходимости – </a:t>
                      </a:r>
                    </a:p>
                    <a:p>
                      <a:pPr algn="ctr"/>
                      <a:r>
                        <a:rPr lang="ru-RU" sz="1100" dirty="0">
                          <a:latin typeface="Georgia" panose="02040502050405020303" pitchFamily="18" charset="0"/>
                        </a:rPr>
                        <a:t>с использованием информационно-коммуникационных технологий)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1943642047"/>
                  </a:ext>
                </a:extLst>
              </a:tr>
              <a:tr h="510135">
                <a:tc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100" dirty="0">
                          <a:latin typeface="Georgia" panose="02040502050405020303" pitchFamily="18" charset="0"/>
                        </a:rPr>
                        <a:t>ОФОРМЛЕНИЕ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 gridSpan="5">
                  <a:txBody>
                    <a:bodyPr/>
                    <a:lstStyle>
                      <a:lvl1pPr marL="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3429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6858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0287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3716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17145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0574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24003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2743200" algn="l" defTabSz="685800" rtl="0" eaLnBrk="1" latinLnBrk="0" hangingPunct="1">
                        <a:defRPr sz="135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/>
                      <a:r>
                        <a:rPr lang="ru-RU" sz="1100" b="1" dirty="0">
                          <a:latin typeface="Georgia" panose="02040502050405020303" pitchFamily="18" charset="0"/>
                        </a:rPr>
                        <a:t>ПРОТОКОЛИРУЮТСЯ</a:t>
                      </a:r>
                    </a:p>
                    <a:p>
                      <a:pPr algn="ctr"/>
                      <a:r>
                        <a:rPr lang="ru-RU" sz="1100" b="1" dirty="0">
                          <a:latin typeface="Georgia" panose="02040502050405020303" pitchFamily="18" charset="0"/>
                        </a:rPr>
                        <a:t>Срок хранения протоколов – 5 лет с последующей передачей в архив</a:t>
                      </a:r>
                    </a:p>
                  </a:txBody>
                  <a:tcPr>
                    <a:lnL w="12700" cmpd="sng">
                      <a:solidFill>
                        <a:sysClr val="window" lastClr="FFFFFF"/>
                      </a:solidFill>
                    </a:lnL>
                    <a:lnR w="12700" cmpd="sng">
                      <a:solidFill>
                        <a:sysClr val="window" lastClr="FFFFFF"/>
                      </a:solidFill>
                    </a:lnR>
                    <a:lnT w="12700" cmpd="sng">
                      <a:solidFill>
                        <a:sysClr val="window" lastClr="FFFFFF"/>
                      </a:solidFill>
                    </a:lnT>
                    <a:lnB w="12700" cmpd="sng">
                      <a:solidFill>
                        <a:sysClr val="window" lastClr="FFFFFF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472C4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>
                    <a:lnL w="12700" cap="flat" cmpd="sng" algn="ctr">
                      <a:solidFill>
                        <a:sysClr val="window" lastClr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</a:tcPr>
                </a:tc>
                <a:extLst>
                  <a:ext uri="{0D108BD9-81ED-4DB2-BD59-A6C34878D82A}">
                    <a16:rowId xmlns:a16="http://schemas.microsoft.com/office/drawing/2014/main" val="3333777662"/>
                  </a:ext>
                </a:extLst>
              </a:tr>
            </a:tbl>
          </a:graphicData>
        </a:graphic>
      </p:graphicFrame>
      <p:pic>
        <p:nvPicPr>
          <p:cNvPr id="16" name="Рисунок 15" descr="Собрание">
            <a:extLst>
              <a:ext uri="{FF2B5EF4-FFF2-40B4-BE49-F238E27FC236}">
                <a16:creationId xmlns:a16="http://schemas.microsoft.com/office/drawing/2014/main" id="{E87B96E3-448A-4765-B42D-54B73C704684}"/>
              </a:ext>
            </a:extLst>
          </p:cNvPr>
          <p:cNvPicPr>
            <a:picLocks noChangeAspect="1"/>
          </p:cNvPicPr>
          <p:nvPr/>
        </p:nvPicPr>
        <p:blipFill>
          <a:blip r:embed="rId5" cstate="hqprint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xmlns="" r:embed="rId6"/>
              </a:ext>
            </a:extLst>
          </a:blip>
          <a:stretch>
            <a:fillRect/>
          </a:stretch>
        </p:blipFill>
        <p:spPr>
          <a:xfrm>
            <a:off x="783775" y="6243013"/>
            <a:ext cx="599859" cy="59985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96780994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Тема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Тема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Тема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791</TotalTime>
  <Words>110</Words>
  <Application>Microsoft Office PowerPoint</Application>
  <PresentationFormat>Лист A4 (210x297 мм)</PresentationFormat>
  <Paragraphs>40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7" baseType="lpstr">
      <vt:lpstr>Arial</vt:lpstr>
      <vt:lpstr>Calibri</vt:lpstr>
      <vt:lpstr>Calibri Light</vt:lpstr>
      <vt:lpstr>Georgia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Яна Кисличкина</dc:creator>
  <cp:lastModifiedBy>User</cp:lastModifiedBy>
  <cp:revision>10</cp:revision>
  <dcterms:created xsi:type="dcterms:W3CDTF">2021-12-07T20:31:10Z</dcterms:created>
  <dcterms:modified xsi:type="dcterms:W3CDTF">2021-12-13T08:55:50Z</dcterms:modified>
</cp:coreProperties>
</file>